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4"/>
  </p:notesMasterIdLst>
  <p:handoutMasterIdLst>
    <p:handoutMasterId r:id="rId25"/>
  </p:handoutMasterIdLst>
  <p:sldIdLst>
    <p:sldId id="693" r:id="rId7"/>
    <p:sldId id="739" r:id="rId8"/>
    <p:sldId id="1727" r:id="rId9"/>
    <p:sldId id="1753" r:id="rId10"/>
    <p:sldId id="1755" r:id="rId11"/>
    <p:sldId id="1756" r:id="rId12"/>
    <p:sldId id="1752" r:id="rId13"/>
    <p:sldId id="1757" r:id="rId14"/>
    <p:sldId id="1758" r:id="rId15"/>
    <p:sldId id="1744" r:id="rId16"/>
    <p:sldId id="1768" r:id="rId17"/>
    <p:sldId id="1766" r:id="rId18"/>
    <p:sldId id="627" r:id="rId19"/>
    <p:sldId id="740" r:id="rId20"/>
    <p:sldId id="1769" r:id="rId21"/>
    <p:sldId id="741" r:id="rId22"/>
    <p:sldId id="680" r:id="rId23"/>
  </p:sldIdLst>
  <p:sldSz cx="12196763" cy="6858000"/>
  <p:notesSz cx="6805613" cy="9939338"/>
  <p:custDataLst>
    <p:tags r:id="rId2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374154"/>
    <a:srgbClr val="59595A"/>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10/15/22 4:20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13365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95667741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7089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16612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8" r:id="rId3"/>
    <p:sldLayoutId id="2147483909" r:id="rId4"/>
    <p:sldLayoutId id="2147483910"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2" r:id="rId2"/>
    <p:sldLayoutId id="2147483913"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5496874"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与控制流</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412776"/>
            <a:ext cx="3674546" cy="4608512"/>
          </a:xfrm>
        </p:spPr>
        <p:txBody>
          <a:bodyPr/>
          <a:lstStyle/>
          <a:p>
            <a:r>
              <a:rPr lang="zh-CN" altLang="en-US" sz="1800" dirty="0"/>
              <a:t>自监督学习方法，可以减少数据标注，降低训练研发成本</a:t>
            </a:r>
            <a:endParaRPr lang="en-US" altLang="zh-CN" sz="1800" dirty="0"/>
          </a:p>
          <a:p>
            <a:r>
              <a:rPr lang="zh-CN" altLang="en-US" sz="1800" dirty="0"/>
              <a:t>模型参数规模越大，有望进一步突破现有模型结构的精度局限</a:t>
            </a:r>
          </a:p>
          <a:p>
            <a:r>
              <a:rPr lang="zh-CN" altLang="en-US" sz="1800" dirty="0"/>
              <a:t>解决模型碎片化，提供预训练方案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902612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IIII</a:t>
            </a:r>
            <a:r>
              <a:rPr kumimoji="1" lang="zh-CN" altLang="en-US" dirty="0"/>
              <a:t>）： </a:t>
            </a:r>
            <a:r>
              <a:rPr kumimoji="1" lang="en-US" altLang="zh-CN" dirty="0"/>
              <a:t>SIMT</a:t>
            </a:r>
            <a:r>
              <a:rPr lang="en-US" altLang="zh-CN" dirty="0"/>
              <a:t>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a:p>
            <a:pPr marL="0" indent="0">
              <a:buNone/>
            </a:pPr>
            <a:endParaRPr lang="zh-CN" altLang="en-US" dirty="0"/>
          </a:p>
        </p:txBody>
      </p:sp>
      <p:pic>
        <p:nvPicPr>
          <p:cNvPr id="10" name="图片 9">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11" name="矩形 10">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8374337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EC6AA6-4F1B-E443-BA33-7DD26A5D7B43}"/>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BE42661-8AD7-0F43-BB0D-B11331A44726}"/>
              </a:ext>
            </a:extLst>
          </p:cNvPr>
          <p:cNvSpPr>
            <a:spLocks noGrp="1"/>
          </p:cNvSpPr>
          <p:nvPr>
            <p:ph sz="half" idx="1"/>
          </p:nvPr>
        </p:nvSpPr>
        <p:spPr/>
        <p:txBody>
          <a:bodyPr/>
          <a:lstStyle/>
          <a:p>
            <a:endParaRPr lang="zh-CN" altLang="en-US"/>
          </a:p>
        </p:txBody>
      </p:sp>
      <p:pic>
        <p:nvPicPr>
          <p:cNvPr id="3" name="图片 2">
            <a:extLst>
              <a:ext uri="{FF2B5EF4-FFF2-40B4-BE49-F238E27FC236}">
                <a16:creationId xmlns:a16="http://schemas.microsoft.com/office/drawing/2014/main" id="{63478038-113D-5444-BB5B-5138667262B6}"/>
              </a:ext>
            </a:extLst>
          </p:cNvPr>
          <p:cNvPicPr>
            <a:picLocks noChangeAspect="1"/>
          </p:cNvPicPr>
          <p:nvPr/>
        </p:nvPicPr>
        <p:blipFill>
          <a:blip r:embed="rId2"/>
          <a:stretch>
            <a:fillRect/>
          </a:stretch>
        </p:blipFill>
        <p:spPr>
          <a:xfrm>
            <a:off x="2663486" y="2276872"/>
            <a:ext cx="6869789" cy="3652490"/>
          </a:xfrm>
          <a:prstGeom prst="rect">
            <a:avLst/>
          </a:prstGeom>
        </p:spPr>
      </p:pic>
    </p:spTree>
    <p:extLst>
      <p:ext uri="{BB962C8B-B14F-4D97-AF65-F5344CB8AC3E}">
        <p14:creationId xmlns:p14="http://schemas.microsoft.com/office/powerpoint/2010/main" val="20381681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pPr algn="ctr"/>
            <a:r>
              <a:rPr lang="zh-CN" altLang="en-US" sz="2800" dirty="0">
                <a:solidFill>
                  <a:srgbClr val="C00000"/>
                </a:solidFill>
                <a:latin typeface="+mn-ea"/>
                <a:ea typeface="+mn-ea"/>
                <a:cs typeface="Times New Roman" panose="02020503050405090304" pitchFamily="18" charset="0"/>
              </a:rPr>
              <a:t>加速比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541326" y="1530003"/>
                <a:ext cx="2983574"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Microsoft YaHei" panose="020B0503020204020204" pitchFamily="34" charset="-122"/>
                        </a:rPr>
                        <m:t>𝑠𝑐𝑎𝑙𝑒</m:t>
                      </m:r>
                      <m:r>
                        <a:rPr kumimoji="1" lang="en-US" altLang="zh-CN" sz="2800" i="1">
                          <a:latin typeface="Cambria Math" panose="02040503050406030204" pitchFamily="18" charset="0"/>
                          <a:ea typeface="Microsoft YaHei" panose="020B0503020204020204" pitchFamily="34" charset="-122"/>
                        </a:rPr>
                        <m:t> </m:t>
                      </m:r>
                      <m:r>
                        <a:rPr kumimoji="1" lang="en-US" altLang="zh-CN" sz="2800" i="1">
                          <a:latin typeface="Cambria Math" panose="02040503050406030204" pitchFamily="18" charset="0"/>
                          <a:ea typeface="Microsoft YaHei" panose="020B0503020204020204" pitchFamily="34" charset="-122"/>
                        </a:rPr>
                        <m:t>𝑓𝑎𝑐𝑡𝑜𝑟</m:t>
                      </m:r>
                      <m:r>
                        <a:rPr kumimoji="1" lang="en-US" altLang="zh-CN" sz="2800" i="1">
                          <a:latin typeface="Cambria Math" panose="02040503050406030204" pitchFamily="18" charset="0"/>
                          <a:ea typeface="Microsoft YaHei" panose="020B0503020204020204" pitchFamily="34" charset="-122"/>
                        </a:rPr>
                        <m:t>=</m:t>
                      </m:r>
                      <m:f>
                        <m:fPr>
                          <m:ctrlPr>
                            <a:rPr kumimoji="1" lang="en-US" altLang="zh-CN" sz="2800" i="1">
                              <a:latin typeface="Cambria Math" panose="02040503050406030204" pitchFamily="18" charset="0"/>
                              <a:ea typeface="Microsoft YaHei" panose="020B0503020204020204" pitchFamily="34" charset="-122"/>
                            </a:rPr>
                          </m:ctrlPr>
                        </m:fPr>
                        <m:num>
                          <m:sSub>
                            <m:sSubPr>
                              <m:ctrlPr>
                                <a:rPr kumimoji="1" lang="en-US" altLang="zh-CN" sz="2800" i="1">
                                  <a:latin typeface="Cambria Math" panose="02040503050406030204" pitchFamily="18" charset="0"/>
                                  <a:ea typeface="Microsoft YaHei" panose="020B0503020204020204" pitchFamily="34" charset="-122"/>
                                </a:rPr>
                              </m:ctrlPr>
                            </m:sSubPr>
                            <m:e>
                              <m:r>
                                <a:rPr kumimoji="1" lang="en-US" altLang="zh-CN" sz="2800" i="1">
                                  <a:latin typeface="Cambria Math" panose="02040503050406030204" pitchFamily="18" charset="0"/>
                                  <a:ea typeface="Microsoft YaHei" panose="020B0503020204020204" pitchFamily="34" charset="-122"/>
                                </a:rPr>
                                <m:t>𝑇</m:t>
                              </m:r>
                            </m:e>
                            <m:sub>
                              <m:r>
                                <a:rPr kumimoji="1" lang="en-US" altLang="zh-CN" sz="2800" i="1">
                                  <a:latin typeface="Cambria Math" panose="02040503050406030204" pitchFamily="18" charset="0"/>
                                  <a:ea typeface="Microsoft YaHei" panose="020B0503020204020204" pitchFamily="34" charset="-122"/>
                                </a:rPr>
                                <m:t>𝑛</m:t>
                              </m:r>
                            </m:sub>
                          </m:sSub>
                        </m:num>
                        <m:den>
                          <m:r>
                            <a:rPr kumimoji="1" lang="en-US" altLang="zh-CN" sz="2800" i="1">
                              <a:latin typeface="Cambria Math" panose="02040503050406030204" pitchFamily="18" charset="0"/>
                              <a:ea typeface="Microsoft YaHei" panose="020B0503020204020204" pitchFamily="34" charset="-122"/>
                            </a:rPr>
                            <m:t>𝑛𝑇</m:t>
                          </m:r>
                        </m:den>
                      </m:f>
                    </m:oMath>
                  </m:oMathPara>
                </a14:m>
                <a:endParaRPr kumimoji="1" lang="zh-CN" altLang="en-US" sz="28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541326" y="1530003"/>
                <a:ext cx="2983574" cy="436017"/>
              </a:xfrm>
              <a:prstGeom prst="rect">
                <a:avLst/>
              </a:prstGeom>
              <a:blipFill>
                <a:blip r:embed="rId2"/>
                <a:stretch>
                  <a:fillRect l="-2119" t="-62857" r="-847" b="-4285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087943" y="2472364"/>
            <a:ext cx="6020876" cy="3472715"/>
          </a:xfrm>
          <a:prstGeom prst="rect">
            <a:avLst/>
          </a:prstGeom>
        </p:spPr>
      </p:pic>
    </p:spTree>
    <p:extLst>
      <p:ext uri="{BB962C8B-B14F-4D97-AF65-F5344CB8AC3E}">
        <p14:creationId xmlns:p14="http://schemas.microsoft.com/office/powerpoint/2010/main" val="385712085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AD288A1-AC40-104F-975C-6838BBDED0EB}"/>
              </a:ext>
            </a:extLst>
          </p:cNvPr>
          <p:cNvSpPr>
            <a:spLocks noGrp="1"/>
          </p:cNvSpPr>
          <p:nvPr>
            <p:ph type="title"/>
          </p:nvPr>
        </p:nvSpPr>
        <p:spPr/>
        <p:txBody>
          <a:bodyPr/>
          <a:lstStyle/>
          <a:p>
            <a:r>
              <a:rPr lang="zh-CN" altLang="en-US" sz="2800" dirty="0"/>
              <a:t>并行计算与分布式计算区别</a:t>
            </a:r>
          </a:p>
        </p:txBody>
      </p:sp>
      <p:graphicFrame>
        <p:nvGraphicFramePr>
          <p:cNvPr id="6" name="表格 5">
            <a:extLst>
              <a:ext uri="{FF2B5EF4-FFF2-40B4-BE49-F238E27FC236}">
                <a16:creationId xmlns:a16="http://schemas.microsoft.com/office/drawing/2014/main" id="{7178B343-0E01-5140-83EC-962E5EEE0CBF}"/>
              </a:ext>
            </a:extLst>
          </p:cNvPr>
          <p:cNvGraphicFramePr>
            <a:graphicFrameLocks noGrp="1"/>
          </p:cNvGraphicFramePr>
          <p:nvPr/>
        </p:nvGraphicFramePr>
        <p:xfrm>
          <a:off x="769789" y="1412776"/>
          <a:ext cx="10513167" cy="4536504"/>
        </p:xfrm>
        <a:graphic>
          <a:graphicData uri="http://schemas.openxmlformats.org/drawingml/2006/table">
            <a:tbl>
              <a:tblPr>
                <a:tableStyleId>{5940675A-B579-460E-94D1-54222C63F5DA}</a:tableStyleId>
              </a:tblPr>
              <a:tblGrid>
                <a:gridCol w="1655051">
                  <a:extLst>
                    <a:ext uri="{9D8B030D-6E8A-4147-A177-3AD203B41FA5}">
                      <a16:colId xmlns:a16="http://schemas.microsoft.com/office/drawing/2014/main" val="758650668"/>
                    </a:ext>
                  </a:extLst>
                </a:gridCol>
                <a:gridCol w="4429058">
                  <a:extLst>
                    <a:ext uri="{9D8B030D-6E8A-4147-A177-3AD203B41FA5}">
                      <a16:colId xmlns:a16="http://schemas.microsoft.com/office/drawing/2014/main" val="391299697"/>
                    </a:ext>
                  </a:extLst>
                </a:gridCol>
                <a:gridCol w="4429058">
                  <a:extLst>
                    <a:ext uri="{9D8B030D-6E8A-4147-A177-3AD203B41FA5}">
                      <a16:colId xmlns:a16="http://schemas.microsoft.com/office/drawing/2014/main" val="879486823"/>
                    </a:ext>
                  </a:extLst>
                </a:gridCol>
              </a:tblGrid>
              <a:tr h="597241">
                <a:tc>
                  <a:txBody>
                    <a:bodyPr/>
                    <a:lstStyle/>
                    <a:p>
                      <a:pPr algn="ctr"/>
                      <a:r>
                        <a:rPr lang="zh-CN" altLang="en-US" sz="1600" b="1" dirty="0">
                          <a:solidFill>
                            <a:schemeClr val="bg1"/>
                          </a:solidFill>
                          <a:latin typeface="+mj-ea"/>
                          <a:ea typeface="+mj-ea"/>
                        </a:rPr>
                        <a:t>特点</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C000"/>
                    </a:solidFill>
                  </a:tcPr>
                </a:tc>
                <a:tc>
                  <a:txBody>
                    <a:bodyPr/>
                    <a:lstStyle/>
                    <a:p>
                      <a:pPr algn="ctr"/>
                      <a:r>
                        <a:rPr lang="zh-CN" altLang="en-US" sz="1600" b="1" dirty="0">
                          <a:solidFill>
                            <a:schemeClr val="bg1"/>
                          </a:solidFill>
                          <a:latin typeface="+mj-ea"/>
                          <a:ea typeface="+mj-ea"/>
                        </a:rPr>
                        <a:t>并行计算</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C000"/>
                    </a:solidFill>
                  </a:tcPr>
                </a:tc>
                <a:tc>
                  <a:txBody>
                    <a:bodyPr/>
                    <a:lstStyle/>
                    <a:p>
                      <a:pPr algn="ctr"/>
                      <a:r>
                        <a:rPr lang="zh-CN" altLang="en-US" sz="1600" b="1" dirty="0">
                          <a:solidFill>
                            <a:schemeClr val="bg1"/>
                          </a:solidFill>
                          <a:latin typeface="+mj-ea"/>
                          <a:ea typeface="+mj-ea"/>
                        </a:rPr>
                        <a:t>分布式计算</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365895084"/>
                  </a:ext>
                </a:extLst>
              </a:tr>
              <a:tr h="1190021">
                <a:tc>
                  <a:txBody>
                    <a:bodyPr/>
                    <a:lstStyle/>
                    <a:p>
                      <a:r>
                        <a:rPr lang="zh-CN" altLang="en-US" sz="1600" dirty="0">
                          <a:latin typeface="+mj-ea"/>
                          <a:ea typeface="+mj-ea"/>
                        </a:rPr>
                        <a:t>定义</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rgbClr val="374154"/>
                      </a:solidFill>
                      <a:prstDash val="solid"/>
                      <a:round/>
                      <a:headEnd type="none" w="med" len="med"/>
                      <a:tailEnd type="none" w="med" len="med"/>
                    </a:lnB>
                  </a:tcPr>
                </a:tc>
                <a:tc>
                  <a:txBody>
                    <a:bodyPr/>
                    <a:lstStyle/>
                    <a:p>
                      <a:r>
                        <a:rPr lang="zh-CN" altLang="en-US" sz="1600" dirty="0">
                          <a:latin typeface="+mj-ea"/>
                          <a:ea typeface="+mj-ea"/>
                        </a:rPr>
                        <a:t>并行计算是一种计算类型，其中各种进程同时运行。</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rgbClr val="374154"/>
                      </a:solidFill>
                      <a:prstDash val="solid"/>
                      <a:round/>
                      <a:headEnd type="none" w="med" len="med"/>
                      <a:tailEnd type="none" w="med" len="med"/>
                    </a:lnB>
                  </a:tcPr>
                </a:tc>
                <a:tc>
                  <a:txBody>
                    <a:bodyPr/>
                    <a:lstStyle/>
                    <a:p>
                      <a:r>
                        <a:rPr lang="zh-CN" altLang="en-US" sz="1600" dirty="0">
                          <a:latin typeface="+mj-ea"/>
                          <a:ea typeface="+mj-ea"/>
                        </a:rPr>
                        <a:t>分布式计算是一种计算类型，其中组件位于各种网络系统上，这些系统通过相互传递消息来交互和协调它们的动作。</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rgbClr val="374154"/>
                      </a:solidFill>
                      <a:prstDash val="solid"/>
                      <a:round/>
                      <a:headEnd type="none" w="med" len="med"/>
                      <a:tailEnd type="none" w="med" len="med"/>
                    </a:lnB>
                  </a:tcPr>
                </a:tc>
                <a:extLst>
                  <a:ext uri="{0D108BD9-81ED-4DB2-BD59-A6C34878D82A}">
                    <a16:rowId xmlns:a16="http://schemas.microsoft.com/office/drawing/2014/main" val="2694725509"/>
                  </a:ext>
                </a:extLst>
              </a:tr>
              <a:tr h="379206">
                <a:tc>
                  <a:txBody>
                    <a:bodyPr/>
                    <a:lstStyle/>
                    <a:p>
                      <a:r>
                        <a:rPr lang="zh-CN" altLang="en-US" sz="1600" dirty="0">
                          <a:latin typeface="+mj-ea"/>
                          <a:ea typeface="+mj-ea"/>
                        </a:rPr>
                        <a:t>通信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solidFill>
                      <a:schemeClr val="bg2">
                        <a:lumMod val="20000"/>
                        <a:lumOff val="80000"/>
                      </a:schemeClr>
                    </a:solidFill>
                  </a:tcPr>
                </a:tc>
                <a:tc>
                  <a:txBody>
                    <a:bodyPr/>
                    <a:lstStyle/>
                    <a:p>
                      <a:r>
                        <a:rPr lang="zh-CN" altLang="en-US" sz="1600" dirty="0">
                          <a:latin typeface="+mj-ea"/>
                          <a:ea typeface="+mj-ea"/>
                        </a:rPr>
                        <a:t>处理器通过总线相互通信。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solidFill>
                      <a:schemeClr val="bg2">
                        <a:lumMod val="20000"/>
                        <a:lumOff val="80000"/>
                      </a:schemeClr>
                    </a:solidFill>
                  </a:tcPr>
                </a:tc>
                <a:tc>
                  <a:txBody>
                    <a:bodyPr/>
                    <a:lstStyle/>
                    <a:p>
                      <a:r>
                        <a:rPr lang="zh-CN" altLang="en-US" sz="1600" dirty="0">
                          <a:latin typeface="+mj-ea"/>
                          <a:ea typeface="+mj-ea"/>
                        </a:rPr>
                        <a:t>计算机系统通过网络相互连接。</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175232670"/>
                  </a:ext>
                </a:extLst>
              </a:tr>
              <a:tr h="663610">
                <a:tc>
                  <a:txBody>
                    <a:bodyPr/>
                    <a:lstStyle/>
                    <a:p>
                      <a:r>
                        <a:rPr lang="zh-CN" altLang="en-US" sz="1600" dirty="0">
                          <a:latin typeface="+mj-ea"/>
                          <a:ea typeface="+mj-ea"/>
                        </a:rPr>
                        <a:t>功能</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tcPr>
                </a:tc>
                <a:tc>
                  <a:txBody>
                    <a:bodyPr/>
                    <a:lstStyle/>
                    <a:p>
                      <a:r>
                        <a:rPr lang="zh-CN" altLang="en-US" sz="1600" dirty="0">
                          <a:latin typeface="+mj-ea"/>
                          <a:ea typeface="+mj-ea"/>
                        </a:rPr>
                        <a:t>多个处理器在并行计算中同时执行各种任务。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tcPr>
                </a:tc>
                <a:tc>
                  <a:txBody>
                    <a:bodyPr/>
                    <a:lstStyle/>
                    <a:p>
                      <a:r>
                        <a:rPr lang="zh-CN" altLang="en-US" sz="1600">
                          <a:latin typeface="+mj-ea"/>
                          <a:ea typeface="+mj-ea"/>
                        </a:rPr>
                        <a:t>多台计算机同时执行任务。</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tcPr>
                </a:tc>
                <a:extLst>
                  <a:ext uri="{0D108BD9-81ED-4DB2-BD59-A6C34878D82A}">
                    <a16:rowId xmlns:a16="http://schemas.microsoft.com/office/drawing/2014/main" val="4247870528"/>
                  </a:ext>
                </a:extLst>
              </a:tr>
              <a:tr h="379206">
                <a:tc>
                  <a:txBody>
                    <a:bodyPr/>
                    <a:lstStyle/>
                    <a:p>
                      <a:r>
                        <a:rPr lang="zh-CN" altLang="en-US" sz="1600" dirty="0">
                          <a:latin typeface="+mj-ea"/>
                          <a:ea typeface="+mj-ea"/>
                        </a:rPr>
                        <a:t>数量</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solidFill>
                      <a:schemeClr val="accent3">
                        <a:lumMod val="95000"/>
                      </a:schemeClr>
                    </a:solidFill>
                  </a:tcPr>
                </a:tc>
                <a:tc>
                  <a:txBody>
                    <a:bodyPr/>
                    <a:lstStyle/>
                    <a:p>
                      <a:r>
                        <a:rPr lang="zh-CN" altLang="en-US" sz="1600" dirty="0">
                          <a:latin typeface="+mj-ea"/>
                          <a:ea typeface="+mj-ea"/>
                        </a:rPr>
                        <a:t>并行计算出现在单个计算机系统中。</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solidFill>
                      <a:schemeClr val="accent3">
                        <a:lumMod val="95000"/>
                      </a:schemeClr>
                    </a:solidFill>
                  </a:tcPr>
                </a:tc>
                <a:tc>
                  <a:txBody>
                    <a:bodyPr/>
                    <a:lstStyle/>
                    <a:p>
                      <a:r>
                        <a:rPr lang="zh-CN" altLang="en-US" sz="1600" dirty="0">
                          <a:latin typeface="+mj-ea"/>
                          <a:ea typeface="+mj-ea"/>
                        </a:rPr>
                        <a:t>分布式计算涉及各种计算机。</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solidFill>
                      <a:schemeClr val="accent3">
                        <a:lumMod val="95000"/>
                      </a:schemeClr>
                    </a:solidFill>
                  </a:tcPr>
                </a:tc>
                <a:extLst>
                  <a:ext uri="{0D108BD9-81ED-4DB2-BD59-A6C34878D82A}">
                    <a16:rowId xmlns:a16="http://schemas.microsoft.com/office/drawing/2014/main" val="1033405120"/>
                  </a:ext>
                </a:extLst>
              </a:tr>
              <a:tr h="663610">
                <a:tc>
                  <a:txBody>
                    <a:bodyPr/>
                    <a:lstStyle/>
                    <a:p>
                      <a:r>
                        <a:rPr lang="zh-CN" altLang="en-US" sz="1600">
                          <a:latin typeface="+mj-ea"/>
                          <a:ea typeface="+mj-ea"/>
                        </a:rPr>
                        <a:t>内存</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tcPr>
                </a:tc>
                <a:tc>
                  <a:txBody>
                    <a:bodyPr/>
                    <a:lstStyle/>
                    <a:p>
                      <a:r>
                        <a:rPr lang="zh-CN" altLang="en-US" sz="1600">
                          <a:latin typeface="+mj-ea"/>
                          <a:ea typeface="+mj-ea"/>
                        </a:rPr>
                        <a:t>系统可能具有分布式或共享内存。</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tcPr>
                </a:tc>
                <a:tc>
                  <a:txBody>
                    <a:bodyPr/>
                    <a:lstStyle/>
                    <a:p>
                      <a:r>
                        <a:rPr lang="zh-CN" altLang="en-US" sz="1600" dirty="0">
                          <a:latin typeface="+mj-ea"/>
                          <a:ea typeface="+mj-ea"/>
                        </a:rPr>
                        <a:t>分布式计算中的每个计算机系统都有自己的内存。</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rgbClr val="374154"/>
                      </a:solidFill>
                      <a:prstDash val="solid"/>
                      <a:round/>
                      <a:headEnd type="none" w="med" len="med"/>
                      <a:tailEnd type="none" w="med" len="med"/>
                    </a:lnB>
                  </a:tcPr>
                </a:tc>
                <a:extLst>
                  <a:ext uri="{0D108BD9-81ED-4DB2-BD59-A6C34878D82A}">
                    <a16:rowId xmlns:a16="http://schemas.microsoft.com/office/drawing/2014/main" val="285558421"/>
                  </a:ext>
                </a:extLst>
              </a:tr>
              <a:tr h="663610">
                <a:tc>
                  <a:txBody>
                    <a:bodyPr/>
                    <a:lstStyle/>
                    <a:p>
                      <a:r>
                        <a:rPr lang="zh-CN" altLang="en-US" sz="1600" dirty="0">
                          <a:latin typeface="+mj-ea"/>
                          <a:ea typeface="+mj-ea"/>
                        </a:rPr>
                        <a:t>用途</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95000"/>
                      </a:schemeClr>
                    </a:solidFill>
                  </a:tcPr>
                </a:tc>
                <a:tc>
                  <a:txBody>
                    <a:bodyPr/>
                    <a:lstStyle/>
                    <a:p>
                      <a:r>
                        <a:rPr lang="zh-CN" altLang="en-US" sz="1600" dirty="0">
                          <a:latin typeface="+mj-ea"/>
                          <a:ea typeface="+mj-ea"/>
                        </a:rPr>
                        <a:t>并行计算有助于提高系统性能</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95000"/>
                      </a:schemeClr>
                    </a:solidFill>
                  </a:tcPr>
                </a:tc>
                <a:tc>
                  <a:txBody>
                    <a:bodyPr/>
                    <a:lstStyle/>
                    <a:p>
                      <a:r>
                        <a:rPr lang="zh-CN" altLang="en-US" sz="1600" dirty="0">
                          <a:latin typeface="+mj-ea"/>
                          <a:ea typeface="+mj-ea"/>
                        </a:rPr>
                        <a:t>分布式计算允许可扩展性、资源共享和计算任务的高效完成。</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374154"/>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lumMod val="95000"/>
                      </a:schemeClr>
                    </a:solidFill>
                  </a:tcPr>
                </a:tc>
                <a:extLst>
                  <a:ext uri="{0D108BD9-81ED-4DB2-BD59-A6C34878D82A}">
                    <a16:rowId xmlns:a16="http://schemas.microsoft.com/office/drawing/2014/main" val="3691051198"/>
                  </a:ext>
                </a:extLst>
              </a:tr>
            </a:tbl>
          </a:graphicData>
        </a:graphic>
      </p:graphicFrame>
    </p:spTree>
    <p:extLst>
      <p:ext uri="{BB962C8B-B14F-4D97-AF65-F5344CB8AC3E}">
        <p14:creationId xmlns:p14="http://schemas.microsoft.com/office/powerpoint/2010/main" val="15108182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了解大规模分布式训练的总体内容</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了解从计算机体系串行到并行与深度学习发展的关系</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了解了深度学习为什么需要大规模分布式并行训练</a:t>
            </a:r>
            <a:endParaRPr lang="en-US" altLang="zh-CN" sz="2000" dirty="0">
              <a:solidFill>
                <a:srgbClr val="34393C"/>
              </a:solidFill>
            </a:endParaRPr>
          </a:p>
        </p:txBody>
      </p:sp>
    </p:spTree>
    <p:extLst>
      <p:ext uri="{BB962C8B-B14F-4D97-AF65-F5344CB8AC3E}">
        <p14:creationId xmlns:p14="http://schemas.microsoft.com/office/powerpoint/2010/main" val="1112354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了解大规模分布式训练的总体内容</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了解从计算机体系串行到并行与深度学习发展的关系</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了解了深度学习为什么需要大规模分布式并行训练</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400" b="1" dirty="0">
                <a:solidFill>
                  <a:srgbClr val="59595A"/>
                </a:solidFill>
              </a:rPr>
              <a:t>分布式训练系统：</a:t>
            </a:r>
            <a:r>
              <a:rPr lang="zh-CN" altLang="en-US" sz="2000" dirty="0">
                <a:solidFill>
                  <a:srgbClr val="59595A"/>
                </a:solidFill>
              </a:rPr>
              <a:t>系统概述 </a:t>
            </a:r>
            <a:r>
              <a:rPr lang="en-US" altLang="zh-CN" sz="2000" dirty="0">
                <a:solidFill>
                  <a:srgbClr val="59595A"/>
                </a:solidFill>
              </a:rPr>
              <a:t>–</a:t>
            </a:r>
            <a:r>
              <a:rPr lang="zh-CN" altLang="en-US" sz="2000" dirty="0">
                <a:solidFill>
                  <a:srgbClr val="59595A"/>
                </a:solidFill>
              </a:rPr>
              <a:t> 业界分布式系统分析 </a:t>
            </a:r>
            <a:endParaRPr lang="en-US" altLang="zh-CN" sz="2000" dirty="0">
              <a:solidFill>
                <a:srgbClr val="59595A"/>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2000" dirty="0">
              <a:solidFill>
                <a:schemeClr val="bg2"/>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r>
              <a:rPr lang="zh-CN" altLang="en-US" sz="1800" dirty="0">
                <a:solidFill>
                  <a:schemeClr val="bg2"/>
                </a:solidFill>
              </a:rPr>
              <a:t>从</a:t>
            </a:r>
            <a:r>
              <a:rPr lang="en-US" altLang="zh-CN" sz="1800" dirty="0">
                <a:solidFill>
                  <a:schemeClr val="bg2"/>
                </a:solidFill>
              </a:rPr>
              <a:t>Transformer</a:t>
            </a:r>
            <a:r>
              <a:rPr lang="zh-CN" altLang="en-US" sz="1800" dirty="0">
                <a:solidFill>
                  <a:schemeClr val="bg2"/>
                </a:solidFill>
              </a:rPr>
              <a:t>到预训练 </a:t>
            </a:r>
            <a:r>
              <a:rPr lang="en-US" altLang="zh-CN" sz="1800" dirty="0">
                <a:solidFill>
                  <a:schemeClr val="bg2"/>
                </a:solidFill>
              </a:rPr>
              <a:t>–</a:t>
            </a:r>
            <a:r>
              <a:rPr lang="zh-CN" altLang="en-US" sz="1800" dirty="0">
                <a:solidFill>
                  <a:schemeClr val="bg2"/>
                </a:solidFill>
              </a:rPr>
              <a:t> 多模态大模型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MOE</a:t>
            </a:r>
            <a:r>
              <a:rPr lang="zh-CN" altLang="en-US" sz="1800" dirty="0">
                <a:solidFill>
                  <a:schemeClr val="bg2"/>
                </a:solidFill>
              </a:rPr>
              <a:t>万亿大模型</a:t>
            </a:r>
            <a:endParaRPr lang="en-US" altLang="zh-CN" sz="2000" dirty="0">
              <a:solidFill>
                <a:schemeClr val="bg2"/>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a:p>
            <a:pPr lvl="1"/>
            <a:r>
              <a:rPr lang="zh-CN" altLang="en-US" sz="2000" b="1" dirty="0">
                <a:solidFill>
                  <a:schemeClr val="bg2"/>
                </a:solidFill>
              </a:rPr>
              <a:t>通讯原语与协调：</a:t>
            </a:r>
            <a:r>
              <a:rPr lang="zh-CN" altLang="en-US" sz="1800" dirty="0">
                <a:solidFill>
                  <a:schemeClr val="bg2"/>
                </a:solidFill>
              </a:rPr>
              <a:t>通讯原语 </a:t>
            </a:r>
            <a:r>
              <a:rPr lang="en-US" altLang="zh-CN" sz="1800" dirty="0">
                <a:solidFill>
                  <a:schemeClr val="bg2"/>
                </a:solidFill>
              </a:rPr>
              <a:t>–</a:t>
            </a:r>
            <a:r>
              <a:rPr lang="zh-CN" altLang="en-US" sz="1800" dirty="0">
                <a:solidFill>
                  <a:schemeClr val="bg2"/>
                </a:solidFill>
              </a:rPr>
              <a:t> 集群通讯 </a:t>
            </a:r>
            <a:r>
              <a:rPr lang="en-US" altLang="zh-CN" sz="1800" dirty="0">
                <a:solidFill>
                  <a:schemeClr val="bg2"/>
                </a:solidFill>
              </a:rPr>
              <a:t>–</a:t>
            </a:r>
            <a:r>
              <a:rPr lang="zh-CN" altLang="en-US" sz="1800" dirty="0">
                <a:solidFill>
                  <a:schemeClr val="bg2"/>
                </a:solidFill>
              </a:rPr>
              <a:t> 通讯协调软硬件</a:t>
            </a:r>
            <a:endParaRPr lang="zh-CN" altLang="en-US" sz="2000" dirty="0">
              <a:solidFill>
                <a:schemeClr val="bg2"/>
              </a:solidFill>
            </a:endParaRPr>
          </a:p>
        </p:txBody>
      </p:sp>
      <p:sp>
        <p:nvSpPr>
          <p:cNvPr id="2" name="右大括号 1">
            <a:extLst>
              <a:ext uri="{FF2B5EF4-FFF2-40B4-BE49-F238E27FC236}">
                <a16:creationId xmlns:a16="http://schemas.microsoft.com/office/drawing/2014/main" id="{B43F17BC-8583-704D-90B5-F97D2A99B6CF}"/>
              </a:ext>
            </a:extLst>
          </p:cNvPr>
          <p:cNvSpPr/>
          <p:nvPr/>
        </p:nvSpPr>
        <p:spPr bwMode="auto">
          <a:xfrm>
            <a:off x="10274845" y="4077072"/>
            <a:ext cx="288032" cy="1861440"/>
          </a:xfrm>
          <a:prstGeom prst="rightBrace">
            <a:avLst/>
          </a:prstGeom>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1659957521">
                  <a:custGeom>
                    <a:avLst/>
                    <a:gdLst>
                      <a:gd name="connsiteX0" fmla="*/ 0 w 288032"/>
                      <a:gd name="connsiteY0" fmla="*/ 0 h 1861440"/>
                      <a:gd name="connsiteX1" fmla="*/ 144016 w 288032"/>
                      <a:gd name="connsiteY1" fmla="*/ 24002 h 1861440"/>
                      <a:gd name="connsiteX2" fmla="*/ 144016 w 288032"/>
                      <a:gd name="connsiteY2" fmla="*/ 474187 h 1861440"/>
                      <a:gd name="connsiteX3" fmla="*/ 144016 w 288032"/>
                      <a:gd name="connsiteY3" fmla="*/ 906718 h 1861440"/>
                      <a:gd name="connsiteX4" fmla="*/ 288032 w 288032"/>
                      <a:gd name="connsiteY4" fmla="*/ 930720 h 1861440"/>
                      <a:gd name="connsiteX5" fmla="*/ 144016 w 288032"/>
                      <a:gd name="connsiteY5" fmla="*/ 954722 h 1861440"/>
                      <a:gd name="connsiteX6" fmla="*/ 144016 w 288032"/>
                      <a:gd name="connsiteY6" fmla="*/ 1387253 h 1861440"/>
                      <a:gd name="connsiteX7" fmla="*/ 144016 w 288032"/>
                      <a:gd name="connsiteY7" fmla="*/ 1837438 h 1861440"/>
                      <a:gd name="connsiteX8" fmla="*/ 0 w 288032"/>
                      <a:gd name="connsiteY8" fmla="*/ 1861440 h 1861440"/>
                      <a:gd name="connsiteX9" fmla="*/ 0 w 288032"/>
                      <a:gd name="connsiteY9" fmla="*/ 1259574 h 1861440"/>
                      <a:gd name="connsiteX10" fmla="*/ 0 w 288032"/>
                      <a:gd name="connsiteY10" fmla="*/ 620480 h 1861440"/>
                      <a:gd name="connsiteX11" fmla="*/ 0 w 288032"/>
                      <a:gd name="connsiteY11" fmla="*/ 0 h 1861440"/>
                      <a:gd name="connsiteX0" fmla="*/ 0 w 288032"/>
                      <a:gd name="connsiteY0" fmla="*/ 0 h 1861440"/>
                      <a:gd name="connsiteX1" fmla="*/ 144016 w 288032"/>
                      <a:gd name="connsiteY1" fmla="*/ 24002 h 1861440"/>
                      <a:gd name="connsiteX2" fmla="*/ 144016 w 288032"/>
                      <a:gd name="connsiteY2" fmla="*/ 483014 h 1861440"/>
                      <a:gd name="connsiteX3" fmla="*/ 144016 w 288032"/>
                      <a:gd name="connsiteY3" fmla="*/ 906718 h 1861440"/>
                      <a:gd name="connsiteX4" fmla="*/ 288032 w 288032"/>
                      <a:gd name="connsiteY4" fmla="*/ 930720 h 1861440"/>
                      <a:gd name="connsiteX5" fmla="*/ 144016 w 288032"/>
                      <a:gd name="connsiteY5" fmla="*/ 954722 h 1861440"/>
                      <a:gd name="connsiteX6" fmla="*/ 144016 w 288032"/>
                      <a:gd name="connsiteY6" fmla="*/ 1387253 h 1861440"/>
                      <a:gd name="connsiteX7" fmla="*/ 144016 w 288032"/>
                      <a:gd name="connsiteY7" fmla="*/ 1837438 h 1861440"/>
                      <a:gd name="connsiteX8" fmla="*/ 0 w 288032"/>
                      <a:gd name="connsiteY8" fmla="*/ 1861440 h 18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032" h="1861440" stroke="0" extrusionOk="0">
                        <a:moveTo>
                          <a:pt x="0" y="0"/>
                        </a:moveTo>
                        <a:cubicBezTo>
                          <a:pt x="78560" y="2579"/>
                          <a:pt x="141060" y="10577"/>
                          <a:pt x="144016" y="24002"/>
                        </a:cubicBezTo>
                        <a:cubicBezTo>
                          <a:pt x="152041" y="160866"/>
                          <a:pt x="152552" y="365581"/>
                          <a:pt x="144016" y="474187"/>
                        </a:cubicBezTo>
                        <a:cubicBezTo>
                          <a:pt x="135480" y="582793"/>
                          <a:pt x="128711" y="705460"/>
                          <a:pt x="144016" y="906718"/>
                        </a:cubicBezTo>
                        <a:cubicBezTo>
                          <a:pt x="156882" y="924562"/>
                          <a:pt x="202121" y="927327"/>
                          <a:pt x="288032" y="930720"/>
                        </a:cubicBezTo>
                        <a:cubicBezTo>
                          <a:pt x="209013" y="929650"/>
                          <a:pt x="141358" y="943119"/>
                          <a:pt x="144016" y="954722"/>
                        </a:cubicBezTo>
                        <a:cubicBezTo>
                          <a:pt x="158514" y="1107393"/>
                          <a:pt x="155044" y="1200228"/>
                          <a:pt x="144016" y="1387253"/>
                        </a:cubicBezTo>
                        <a:cubicBezTo>
                          <a:pt x="132988" y="1574278"/>
                          <a:pt x="128456" y="1650517"/>
                          <a:pt x="144016" y="1837438"/>
                        </a:cubicBezTo>
                        <a:cubicBezTo>
                          <a:pt x="143235" y="1854726"/>
                          <a:pt x="77009" y="1868843"/>
                          <a:pt x="0" y="1861440"/>
                        </a:cubicBezTo>
                        <a:cubicBezTo>
                          <a:pt x="19839" y="1623288"/>
                          <a:pt x="-15534" y="1462141"/>
                          <a:pt x="0" y="1259574"/>
                        </a:cubicBezTo>
                        <a:cubicBezTo>
                          <a:pt x="15534" y="1057007"/>
                          <a:pt x="-7953" y="826916"/>
                          <a:pt x="0" y="620480"/>
                        </a:cubicBezTo>
                        <a:cubicBezTo>
                          <a:pt x="7953" y="414044"/>
                          <a:pt x="-28912" y="133321"/>
                          <a:pt x="0" y="0"/>
                        </a:cubicBezTo>
                        <a:close/>
                      </a:path>
                      <a:path w="288032" h="1861440" fill="none" extrusionOk="0">
                        <a:moveTo>
                          <a:pt x="0" y="0"/>
                        </a:moveTo>
                        <a:cubicBezTo>
                          <a:pt x="77348" y="306"/>
                          <a:pt x="143542" y="12282"/>
                          <a:pt x="144016" y="24002"/>
                        </a:cubicBezTo>
                        <a:cubicBezTo>
                          <a:pt x="129185" y="197727"/>
                          <a:pt x="121512" y="332921"/>
                          <a:pt x="144016" y="483014"/>
                        </a:cubicBezTo>
                        <a:cubicBezTo>
                          <a:pt x="166520" y="633107"/>
                          <a:pt x="160970" y="772324"/>
                          <a:pt x="144016" y="906718"/>
                        </a:cubicBezTo>
                        <a:cubicBezTo>
                          <a:pt x="154488" y="927132"/>
                          <a:pt x="203589" y="935116"/>
                          <a:pt x="288032" y="930720"/>
                        </a:cubicBezTo>
                        <a:cubicBezTo>
                          <a:pt x="208112" y="931156"/>
                          <a:pt x="145130" y="938524"/>
                          <a:pt x="144016" y="954722"/>
                        </a:cubicBezTo>
                        <a:cubicBezTo>
                          <a:pt x="127216" y="1099105"/>
                          <a:pt x="130983" y="1223043"/>
                          <a:pt x="144016" y="1387253"/>
                        </a:cubicBezTo>
                        <a:cubicBezTo>
                          <a:pt x="157049" y="1551463"/>
                          <a:pt x="127975" y="1645295"/>
                          <a:pt x="144016" y="1837438"/>
                        </a:cubicBezTo>
                        <a:cubicBezTo>
                          <a:pt x="153877" y="1841362"/>
                          <a:pt x="66120" y="1853554"/>
                          <a:pt x="0" y="186144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从串行计算到并行计算</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a:xfrm>
            <a:off x="623635" y="1575296"/>
            <a:ext cx="4394625" cy="4525736"/>
          </a:xfrm>
        </p:spPr>
        <p:txBody>
          <a:bodyPr/>
          <a:lstStyle/>
          <a:p>
            <a:r>
              <a:rPr lang="zh-CN" altLang="en-US" sz="2000" dirty="0">
                <a:solidFill>
                  <a:srgbClr val="374154"/>
                </a:solidFill>
              </a:rPr>
              <a:t>问题规模（数据量</a:t>
            </a:r>
            <a:r>
              <a:rPr lang="en-US" altLang="zh-CN" sz="2000" dirty="0">
                <a:solidFill>
                  <a:srgbClr val="374154"/>
                </a:solidFill>
              </a:rPr>
              <a:t>+</a:t>
            </a:r>
            <a:r>
              <a:rPr lang="zh-CN" altLang="en-US" sz="2000" dirty="0">
                <a:solidFill>
                  <a:srgbClr val="374154"/>
                </a:solidFill>
              </a:rPr>
              <a:t>计算量）逐渐增大，单一设备处理速度无法满足</a:t>
            </a:r>
            <a:endParaRPr lang="en-US" sz="2000" dirty="0">
              <a:solidFill>
                <a:srgbClr val="374154"/>
              </a:solidFill>
            </a:endParaRPr>
          </a:p>
        </p:txBody>
      </p:sp>
      <p:pic>
        <p:nvPicPr>
          <p:cNvPr id="11" name="图片 10">
            <a:extLst>
              <a:ext uri="{FF2B5EF4-FFF2-40B4-BE49-F238E27FC236}">
                <a16:creationId xmlns:a16="http://schemas.microsoft.com/office/drawing/2014/main" id="{69357E5E-6162-B947-8F37-7E1894CC93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0067" y="4852751"/>
            <a:ext cx="3536146" cy="859906"/>
          </a:xfrm>
          <a:prstGeom prst="rect">
            <a:avLst/>
          </a:prstGeom>
        </p:spPr>
      </p:pic>
      <p:pic>
        <p:nvPicPr>
          <p:cNvPr id="5" name="图片 4">
            <a:extLst>
              <a:ext uri="{FF2B5EF4-FFF2-40B4-BE49-F238E27FC236}">
                <a16:creationId xmlns:a16="http://schemas.microsoft.com/office/drawing/2014/main" id="{798F6F46-2DB8-3F42-B549-108B536F30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50309" y="2840335"/>
            <a:ext cx="6201668" cy="1674814"/>
          </a:xfrm>
          <a:prstGeom prst="rect">
            <a:avLst/>
          </a:prstGeom>
        </p:spPr>
      </p:pic>
      <p:pic>
        <p:nvPicPr>
          <p:cNvPr id="7" name="图片 6">
            <a:extLst>
              <a:ext uri="{FF2B5EF4-FFF2-40B4-BE49-F238E27FC236}">
                <a16:creationId xmlns:a16="http://schemas.microsoft.com/office/drawing/2014/main" id="{6358478F-D099-654E-B9AF-E0367C5013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0309" y="4490490"/>
            <a:ext cx="6201668" cy="1674814"/>
          </a:xfrm>
          <a:prstGeom prst="rect">
            <a:avLst/>
          </a:prstGeom>
        </p:spPr>
      </p:pic>
      <p:pic>
        <p:nvPicPr>
          <p:cNvPr id="10" name="图片 9">
            <a:extLst>
              <a:ext uri="{FF2B5EF4-FFF2-40B4-BE49-F238E27FC236}">
                <a16:creationId xmlns:a16="http://schemas.microsoft.com/office/drawing/2014/main" id="{200D6F44-5317-B64F-B00E-DB283F2911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50309" y="1190179"/>
            <a:ext cx="6201668" cy="1674814"/>
          </a:xfrm>
          <a:prstGeom prst="rect">
            <a:avLst/>
          </a:prstGeom>
        </p:spPr>
      </p:pic>
    </p:spTree>
    <p:extLst>
      <p:ext uri="{BB962C8B-B14F-4D97-AF65-F5344CB8AC3E}">
        <p14:creationId xmlns:p14="http://schemas.microsoft.com/office/powerpoint/2010/main" val="40985053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DFDF-3F47-4246-88CE-3EB1AEADC558}"/>
              </a:ext>
            </a:extLst>
          </p:cNvPr>
          <p:cNvSpPr>
            <a:spLocks noGrp="1"/>
          </p:cNvSpPr>
          <p:nvPr>
            <p:ph type="title"/>
          </p:nvPr>
        </p:nvSpPr>
        <p:spPr/>
        <p:txBody>
          <a:bodyPr/>
          <a:lstStyle/>
          <a:p>
            <a:r>
              <a:rPr kumimoji="1" lang="zh-CN" altLang="en-US" dirty="0"/>
              <a:t>并行处理硬件架构（</a:t>
            </a:r>
            <a:r>
              <a:rPr kumimoji="1" lang="en-US" altLang="zh-CN" dirty="0"/>
              <a:t>I</a:t>
            </a:r>
            <a:r>
              <a:rPr kumimoji="1" lang="zh-CN" altLang="en-US" dirty="0"/>
              <a:t>）</a:t>
            </a:r>
          </a:p>
        </p:txBody>
      </p:sp>
      <p:sp>
        <p:nvSpPr>
          <p:cNvPr id="3" name="内容占位符 2">
            <a:extLst>
              <a:ext uri="{FF2B5EF4-FFF2-40B4-BE49-F238E27FC236}">
                <a16:creationId xmlns:a16="http://schemas.microsoft.com/office/drawing/2014/main" id="{6CD2B4E5-AB54-CF43-9B67-54C7454E783F}"/>
              </a:ext>
            </a:extLst>
          </p:cNvPr>
          <p:cNvSpPr>
            <a:spLocks noGrp="1"/>
          </p:cNvSpPr>
          <p:nvPr>
            <p:ph sz="half" idx="1"/>
          </p:nvPr>
        </p:nvSpPr>
        <p:spPr/>
        <p:txBody>
          <a:bodyPr/>
          <a:lstStyle/>
          <a:p>
            <a:r>
              <a:rPr kumimoji="1" lang="zh-CN" altLang="en-US" sz="2000" dirty="0">
                <a:solidFill>
                  <a:srgbClr val="374154"/>
                </a:solidFill>
              </a:rPr>
              <a:t>单指令流单数流（</a:t>
            </a:r>
            <a:r>
              <a:rPr kumimoji="1" lang="en-US" altLang="zh-CN" sz="2000" dirty="0">
                <a:solidFill>
                  <a:srgbClr val="374154"/>
                </a:solidFill>
              </a:rPr>
              <a:t>SISD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单指令流多数据流（</a:t>
            </a:r>
            <a:r>
              <a:rPr kumimoji="1" lang="en-US" altLang="zh-CN" sz="2000" dirty="0">
                <a:solidFill>
                  <a:srgbClr val="374154"/>
                </a:solidFill>
              </a:rPr>
              <a:t>SIMD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多指令流单数据流（</a:t>
            </a:r>
            <a:r>
              <a:rPr kumimoji="1" lang="en-US" altLang="zh-CN" sz="2000" dirty="0">
                <a:solidFill>
                  <a:srgbClr val="374154"/>
                </a:solidFill>
              </a:rPr>
              <a:t>MISD</a:t>
            </a:r>
            <a:r>
              <a:rPr kumimoji="1" lang="zh-CN" altLang="en-US" sz="2000" dirty="0">
                <a:solidFill>
                  <a:srgbClr val="374154"/>
                </a:solidFill>
              </a:rPr>
              <a:t>）系统。 </a:t>
            </a:r>
            <a:endParaRPr kumimoji="1" lang="en-US" altLang="zh-CN" sz="2000" dirty="0">
              <a:solidFill>
                <a:srgbClr val="374154"/>
              </a:solidFill>
            </a:endParaRPr>
          </a:p>
          <a:p>
            <a:r>
              <a:rPr kumimoji="1" lang="zh-CN" altLang="en-US" sz="2000" dirty="0">
                <a:solidFill>
                  <a:srgbClr val="374154"/>
                </a:solidFill>
              </a:rPr>
              <a:t> 多指令流多数据流（</a:t>
            </a:r>
            <a:r>
              <a:rPr kumimoji="1" lang="en-US" altLang="zh-CN" sz="2000" dirty="0">
                <a:solidFill>
                  <a:srgbClr val="374154"/>
                </a:solidFill>
              </a:rPr>
              <a:t>MIMD</a:t>
            </a:r>
            <a:r>
              <a:rPr kumimoji="1" lang="zh-CN" altLang="en-US" sz="2000" dirty="0">
                <a:solidFill>
                  <a:srgbClr val="374154"/>
                </a:solidFill>
              </a:rPr>
              <a:t>）系统。</a:t>
            </a:r>
          </a:p>
        </p:txBody>
      </p:sp>
      <p:pic>
        <p:nvPicPr>
          <p:cNvPr id="4" name="图片 3">
            <a:extLst>
              <a:ext uri="{FF2B5EF4-FFF2-40B4-BE49-F238E27FC236}">
                <a16:creationId xmlns:a16="http://schemas.microsoft.com/office/drawing/2014/main" id="{472A7745-8AA3-0A4B-A703-6F3FFB2B22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469" y="1772816"/>
            <a:ext cx="3888432" cy="3888432"/>
          </a:xfrm>
          <a:prstGeom prst="rect">
            <a:avLst/>
          </a:prstGeom>
        </p:spPr>
      </p:pic>
    </p:spTree>
    <p:extLst>
      <p:ext uri="{BB962C8B-B14F-4D97-AF65-F5344CB8AC3E}">
        <p14:creationId xmlns:p14="http://schemas.microsoft.com/office/powerpoint/2010/main" val="36425615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C14D-8F81-C94B-B10A-339A44E14446}"/>
              </a:ext>
            </a:extLst>
          </p:cNvPr>
          <p:cNvSpPr>
            <a:spLocks noGrp="1"/>
          </p:cNvSpPr>
          <p:nvPr>
            <p:ph type="title"/>
          </p:nvPr>
        </p:nvSpPr>
        <p:spPr/>
        <p:txBody>
          <a:bodyPr/>
          <a:lstStyle/>
          <a:p>
            <a:r>
              <a:rPr lang="zh-CN" altLang="en-US" dirty="0"/>
              <a:t>串行计算：</a:t>
            </a:r>
            <a:r>
              <a:rPr kumimoji="1" lang="zh-CN" altLang="en-US" sz="2800" dirty="0"/>
              <a:t>串行处理硬件架构 </a:t>
            </a:r>
            <a:r>
              <a:rPr kumimoji="1" lang="en-US" altLang="zh-CN" sz="2800" dirty="0"/>
              <a:t>SISD</a:t>
            </a:r>
            <a:r>
              <a:rPr kumimoji="1" lang="zh-CN" altLang="en-US" sz="2800" dirty="0"/>
              <a:t> 系统</a:t>
            </a:r>
          </a:p>
        </p:txBody>
      </p:sp>
      <p:sp>
        <p:nvSpPr>
          <p:cNvPr id="3" name="内容占位符 2">
            <a:extLst>
              <a:ext uri="{FF2B5EF4-FFF2-40B4-BE49-F238E27FC236}">
                <a16:creationId xmlns:a16="http://schemas.microsoft.com/office/drawing/2014/main" id="{47C608C3-14C4-DC4F-92E2-DF556B507B1C}"/>
              </a:ext>
            </a:extLst>
          </p:cNvPr>
          <p:cNvSpPr>
            <a:spLocks noGrp="1"/>
          </p:cNvSpPr>
          <p:nvPr>
            <p:ph sz="half" idx="1"/>
          </p:nvPr>
        </p:nvSpPr>
        <p:spPr>
          <a:xfrm>
            <a:off x="623635" y="1423544"/>
            <a:ext cx="10963473" cy="4525736"/>
          </a:xfrm>
        </p:spPr>
        <p:txBody>
          <a:bodyPr/>
          <a:lstStyle/>
          <a:p>
            <a:r>
              <a:rPr lang="zh-CN" altLang="en-US" sz="2000" dirty="0">
                <a:solidFill>
                  <a:srgbClr val="374154"/>
                </a:solidFill>
              </a:rPr>
              <a:t>每个指令部件每次仅译码一条指令，而且在执行时仅为操作部件提供一份数据</a:t>
            </a:r>
            <a:endParaRPr lang="en-US" altLang="zh-CN" sz="2000" dirty="0">
              <a:solidFill>
                <a:srgbClr val="374154"/>
              </a:solidFill>
            </a:endParaRPr>
          </a:p>
          <a:p>
            <a:r>
              <a:rPr lang="zh-CN" altLang="en-US" sz="2000" dirty="0">
                <a:solidFill>
                  <a:srgbClr val="374154"/>
                </a:solidFill>
              </a:rPr>
              <a:t>串行计算，硬件不支持并行计算；在时钟周期内，</a:t>
            </a:r>
            <a:r>
              <a:rPr lang="en-US" altLang="zh-CN" sz="2000" dirty="0">
                <a:solidFill>
                  <a:srgbClr val="374154"/>
                </a:solidFill>
              </a:rPr>
              <a:t>CPU</a:t>
            </a:r>
            <a:r>
              <a:rPr lang="zh-CN" altLang="en-US" sz="2000" dirty="0">
                <a:solidFill>
                  <a:srgbClr val="374154"/>
                </a:solidFill>
              </a:rPr>
              <a:t>只能处理一个数据流。</a:t>
            </a:r>
            <a:endParaRPr lang="en-US" altLang="zh-CN" sz="2000" dirty="0">
              <a:solidFill>
                <a:srgbClr val="374154"/>
              </a:solidFill>
            </a:endParaRPr>
          </a:p>
        </p:txBody>
      </p:sp>
      <p:pic>
        <p:nvPicPr>
          <p:cNvPr id="5" name="图片 4">
            <a:extLst>
              <a:ext uri="{FF2B5EF4-FFF2-40B4-BE49-F238E27FC236}">
                <a16:creationId xmlns:a16="http://schemas.microsoft.com/office/drawing/2014/main" id="{FA161F60-20AE-CD48-9BB1-C594A60D83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3933" y="3068960"/>
            <a:ext cx="2557353" cy="2557353"/>
          </a:xfrm>
          <a:prstGeom prst="rect">
            <a:avLst/>
          </a:prstGeom>
        </p:spPr>
      </p:pic>
      <p:sp>
        <p:nvSpPr>
          <p:cNvPr id="6" name="矩形 5">
            <a:extLst>
              <a:ext uri="{FF2B5EF4-FFF2-40B4-BE49-F238E27FC236}">
                <a16:creationId xmlns:a16="http://schemas.microsoft.com/office/drawing/2014/main" id="{7955FC1D-6624-D647-8E3B-E5B189C2F73B}"/>
              </a:ext>
            </a:extLst>
          </p:cNvPr>
          <p:cNvSpPr/>
          <p:nvPr/>
        </p:nvSpPr>
        <p:spPr bwMode="auto">
          <a:xfrm>
            <a:off x="1489869" y="3402560"/>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9F56AAC6-C3B6-B04D-AEAF-A88EFC3DB0E1}"/>
              </a:ext>
            </a:extLst>
          </p:cNvPr>
          <p:cNvPicPr>
            <a:picLocks noChangeAspect="1"/>
          </p:cNvPicPr>
          <p:nvPr/>
        </p:nvPicPr>
        <p:blipFill>
          <a:blip r:embed="rId3"/>
          <a:stretch>
            <a:fillRect/>
          </a:stretch>
        </p:blipFill>
        <p:spPr>
          <a:xfrm>
            <a:off x="5378301" y="2845013"/>
            <a:ext cx="4953000" cy="2781300"/>
          </a:xfrm>
          <a:prstGeom prst="rect">
            <a:avLst/>
          </a:prstGeom>
        </p:spPr>
      </p:pic>
    </p:spTree>
    <p:extLst>
      <p:ext uri="{BB962C8B-B14F-4D97-AF65-F5344CB8AC3E}">
        <p14:creationId xmlns:p14="http://schemas.microsoft.com/office/powerpoint/2010/main" val="6823042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9EB77-5A5A-4F43-995B-EB2DFEA708EC}"/>
              </a:ext>
            </a:extLst>
          </p:cNvPr>
          <p:cNvSpPr>
            <a:spLocks noGrp="1"/>
          </p:cNvSpPr>
          <p:nvPr>
            <p:ph type="title"/>
          </p:nvPr>
        </p:nvSpPr>
        <p:spPr/>
        <p:txBody>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a:t>系统</a:t>
            </a:r>
          </a:p>
        </p:txBody>
      </p:sp>
      <p:sp>
        <p:nvSpPr>
          <p:cNvPr id="3"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lstStyle/>
          <a:p>
            <a:r>
              <a:rPr lang="zh-CN" altLang="en-US" dirty="0">
                <a:solidFill>
                  <a:srgbClr val="374154"/>
                </a:solidFill>
              </a:rPr>
              <a:t>一个控制器控制多个处理器，同时对一组数据中每一个分别执行相同操作</a:t>
            </a:r>
            <a:endParaRPr lang="en-US" altLang="zh-CN" dirty="0">
              <a:solidFill>
                <a:srgbClr val="374154"/>
              </a:solidFill>
            </a:endParaRPr>
          </a:p>
          <a:p>
            <a:r>
              <a:rPr lang="en-US" altLang="zh-CN" dirty="0">
                <a:solidFill>
                  <a:srgbClr val="374154"/>
                </a:solidFill>
              </a:rPr>
              <a:t>SIMD</a:t>
            </a:r>
            <a:r>
              <a:rPr lang="zh-CN" altLang="en-US" dirty="0">
                <a:solidFill>
                  <a:srgbClr val="374154"/>
                </a:solidFill>
              </a:rPr>
              <a:t>主要执行向量、矩阵等数组运算，处理单元数目固定，适用于科学计算</a:t>
            </a:r>
          </a:p>
          <a:p>
            <a:r>
              <a:rPr lang="zh-CN" altLang="en-US" dirty="0">
                <a:solidFill>
                  <a:srgbClr val="374154"/>
                </a:solidFill>
              </a:rPr>
              <a:t>特点是处理单元数量很多， 但处理单元速度受计算机通讯带宽传递速率的限制</a:t>
            </a:r>
            <a:endParaRPr lang="en-US" altLang="zh-CN" dirty="0">
              <a:solidFill>
                <a:srgbClr val="374154"/>
              </a:solidFill>
            </a:endParaRPr>
          </a:p>
        </p:txBody>
      </p:sp>
      <p:pic>
        <p:nvPicPr>
          <p:cNvPr id="5" name="图片 4">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6" name="矩形 5">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9" name="图片 8">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5450309" y="3099137"/>
            <a:ext cx="4991100" cy="2743200"/>
          </a:xfrm>
          <a:prstGeom prst="rect">
            <a:avLst/>
          </a:prstGeom>
        </p:spPr>
      </p:pic>
    </p:spTree>
    <p:extLst>
      <p:ext uri="{BB962C8B-B14F-4D97-AF65-F5344CB8AC3E}">
        <p14:creationId xmlns:p14="http://schemas.microsoft.com/office/powerpoint/2010/main" val="31363150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342A6A-B903-F146-983D-312AC6843A18}"/>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a:t>
            </a:r>
            <a:r>
              <a:rPr lang="en-US" altLang="zh-CN" dirty="0"/>
              <a:t>MISD </a:t>
            </a:r>
            <a:r>
              <a:rPr lang="zh-CN" altLang="en-US" dirty="0"/>
              <a:t>系统</a:t>
            </a:r>
          </a:p>
        </p:txBody>
      </p:sp>
      <p:sp>
        <p:nvSpPr>
          <p:cNvPr id="5" name="内容占位符 4">
            <a:extLst>
              <a:ext uri="{FF2B5EF4-FFF2-40B4-BE49-F238E27FC236}">
                <a16:creationId xmlns:a16="http://schemas.microsoft.com/office/drawing/2014/main" id="{10F7FC8D-7312-9146-B74A-9D7EABB28500}"/>
              </a:ext>
            </a:extLst>
          </p:cNvPr>
          <p:cNvSpPr>
            <a:spLocks noGrp="1"/>
          </p:cNvSpPr>
          <p:nvPr>
            <p:ph sz="half" idx="1"/>
          </p:nvPr>
        </p:nvSpPr>
        <p:spPr/>
        <p:txBody>
          <a:bodyPr/>
          <a:lstStyle/>
          <a:p>
            <a:r>
              <a:rPr lang="zh-CN" altLang="en-US" dirty="0"/>
              <a:t>多指令流单数据流机器，采用多个指令流来处理单个数据流</a:t>
            </a:r>
            <a:endParaRPr lang="en-US" altLang="zh-CN" dirty="0"/>
          </a:p>
          <a:p>
            <a:r>
              <a:rPr lang="zh-CN" altLang="en-US" dirty="0"/>
              <a:t>作为理论模型出现，没有投入到实际应用之中</a:t>
            </a:r>
          </a:p>
        </p:txBody>
      </p:sp>
      <p:pic>
        <p:nvPicPr>
          <p:cNvPr id="7" name="图片 6">
            <a:extLst>
              <a:ext uri="{FF2B5EF4-FFF2-40B4-BE49-F238E27FC236}">
                <a16:creationId xmlns:a16="http://schemas.microsoft.com/office/drawing/2014/main" id="{7611A8BE-5430-AD4D-A8AD-3853FA339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42A418C7-BDA1-0644-A61A-CA4822443B9D}"/>
              </a:ext>
            </a:extLst>
          </p:cNvPr>
          <p:cNvSpPr/>
          <p:nvPr/>
        </p:nvSpPr>
        <p:spPr bwMode="auto">
          <a:xfrm>
            <a:off x="1561877" y="472514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50419C57-D6DB-834F-A901-40CC521E2F82}"/>
              </a:ext>
            </a:extLst>
          </p:cNvPr>
          <p:cNvPicPr>
            <a:picLocks noChangeAspect="1"/>
          </p:cNvPicPr>
          <p:nvPr/>
        </p:nvPicPr>
        <p:blipFill>
          <a:blip r:embed="rId3"/>
          <a:stretch>
            <a:fillRect/>
          </a:stretch>
        </p:blipFill>
        <p:spPr>
          <a:xfrm>
            <a:off x="5105291" y="3065295"/>
            <a:ext cx="5854700" cy="2794000"/>
          </a:xfrm>
          <a:prstGeom prst="rect">
            <a:avLst/>
          </a:prstGeom>
        </p:spPr>
      </p:pic>
    </p:spTree>
    <p:extLst>
      <p:ext uri="{BB962C8B-B14F-4D97-AF65-F5344CB8AC3E}">
        <p14:creationId xmlns:p14="http://schemas.microsoft.com/office/powerpoint/2010/main" val="617246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a:t>
            </a:r>
            <a:endParaRPr lang="en-US" altLang="zh-CN" dirty="0"/>
          </a:p>
          <a:p>
            <a:endParaRPr lang="zh-CN" altLang="en-US" dirty="0"/>
          </a:p>
        </p:txBody>
      </p:sp>
      <p:pic>
        <p:nvPicPr>
          <p:cNvPr id="7" name="图片 6">
            <a:extLst>
              <a:ext uri="{FF2B5EF4-FFF2-40B4-BE49-F238E27FC236}">
                <a16:creationId xmlns:a16="http://schemas.microsoft.com/office/drawing/2014/main" id="{7C657311-F6E7-9E42-B0F0-217CE59AF8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C3223B00-BAFA-CD47-83F1-A8CFE3985D4C}"/>
              </a:ext>
            </a:extLst>
          </p:cNvPr>
          <p:cNvSpPr/>
          <p:nvPr/>
        </p:nvSpPr>
        <p:spPr bwMode="auto">
          <a:xfrm>
            <a:off x="2641997" y="4707677"/>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63077276-B7D0-9D49-880A-989006F93D95}"/>
              </a:ext>
            </a:extLst>
          </p:cNvPr>
          <p:cNvPicPr>
            <a:picLocks noChangeAspect="1"/>
          </p:cNvPicPr>
          <p:nvPr/>
        </p:nvPicPr>
        <p:blipFill>
          <a:blip r:embed="rId3"/>
          <a:stretch>
            <a:fillRect/>
          </a:stretch>
        </p:blipFill>
        <p:spPr>
          <a:xfrm>
            <a:off x="5293675" y="3099713"/>
            <a:ext cx="5168900" cy="2832100"/>
          </a:xfrm>
          <a:prstGeom prst="rect">
            <a:avLst/>
          </a:prstGeom>
        </p:spPr>
      </p:pic>
    </p:spTree>
    <p:extLst>
      <p:ext uri="{BB962C8B-B14F-4D97-AF65-F5344CB8AC3E}">
        <p14:creationId xmlns:p14="http://schemas.microsoft.com/office/powerpoint/2010/main" val="54602287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 </a:t>
            </a:r>
            <a:r>
              <a:rPr lang="en-US" altLang="zh-CN" dirty="0"/>
              <a:t>MIMD</a:t>
            </a:r>
          </a:p>
          <a:p>
            <a:endParaRPr lang="zh-CN" altLang="en-US" dirty="0"/>
          </a:p>
        </p:txBody>
      </p:sp>
      <p:pic>
        <p:nvPicPr>
          <p:cNvPr id="3" name="图片 2">
            <a:extLst>
              <a:ext uri="{FF2B5EF4-FFF2-40B4-BE49-F238E27FC236}">
                <a16:creationId xmlns:a16="http://schemas.microsoft.com/office/drawing/2014/main" id="{42BA207A-DE6D-CF4E-B4DF-BB86F0B6CB2C}"/>
              </a:ext>
            </a:extLst>
          </p:cNvPr>
          <p:cNvPicPr>
            <a:picLocks noChangeAspect="1"/>
          </p:cNvPicPr>
          <p:nvPr/>
        </p:nvPicPr>
        <p:blipFill>
          <a:blip r:embed="rId2"/>
          <a:stretch>
            <a:fillRect/>
          </a:stretch>
        </p:blipFill>
        <p:spPr>
          <a:xfrm>
            <a:off x="1129829" y="3156800"/>
            <a:ext cx="4121697" cy="2304256"/>
          </a:xfrm>
          <a:prstGeom prst="rect">
            <a:avLst/>
          </a:prstGeom>
        </p:spPr>
      </p:pic>
      <p:pic>
        <p:nvPicPr>
          <p:cNvPr id="6" name="图片 5">
            <a:extLst>
              <a:ext uri="{FF2B5EF4-FFF2-40B4-BE49-F238E27FC236}">
                <a16:creationId xmlns:a16="http://schemas.microsoft.com/office/drawing/2014/main" id="{84E573EB-5FC7-A24F-B75E-8597C3505E0B}"/>
              </a:ext>
            </a:extLst>
          </p:cNvPr>
          <p:cNvPicPr>
            <a:picLocks noChangeAspect="1"/>
          </p:cNvPicPr>
          <p:nvPr/>
        </p:nvPicPr>
        <p:blipFill>
          <a:blip r:embed="rId3"/>
          <a:stretch>
            <a:fillRect/>
          </a:stretch>
        </p:blipFill>
        <p:spPr>
          <a:xfrm>
            <a:off x="6314405" y="2551133"/>
            <a:ext cx="4882768" cy="2894091"/>
          </a:xfrm>
          <a:prstGeom prst="rect">
            <a:avLst/>
          </a:prstGeom>
        </p:spPr>
      </p:pic>
      <p:sp>
        <p:nvSpPr>
          <p:cNvPr id="7" name="矩形 6">
            <a:extLst>
              <a:ext uri="{FF2B5EF4-FFF2-40B4-BE49-F238E27FC236}">
                <a16:creationId xmlns:a16="http://schemas.microsoft.com/office/drawing/2014/main" id="{0824F550-F70C-904D-B450-91DF43C56B1B}"/>
              </a:ext>
            </a:extLst>
          </p:cNvPr>
          <p:cNvSpPr/>
          <p:nvPr/>
        </p:nvSpPr>
        <p:spPr>
          <a:xfrm>
            <a:off x="2219898" y="5527006"/>
            <a:ext cx="1941557" cy="369332"/>
          </a:xfrm>
          <a:prstGeom prst="rect">
            <a:avLst/>
          </a:prstGeom>
        </p:spPr>
        <p:txBody>
          <a:bodyPr wrap="none">
            <a:spAutoFit/>
          </a:bodyPr>
          <a:lstStyle/>
          <a:p>
            <a:r>
              <a:rPr lang="zh-CN" altLang="en-US" dirty="0">
                <a:latin typeface="+mj-ea"/>
                <a:ea typeface="+mj-ea"/>
              </a:rPr>
              <a:t>共享内存 </a:t>
            </a:r>
            <a:r>
              <a:rPr lang="en-US" altLang="zh-CN" dirty="0">
                <a:latin typeface="+mj-ea"/>
                <a:ea typeface="+mj-ea"/>
              </a:rPr>
              <a:t>MIMD </a:t>
            </a:r>
            <a:endParaRPr lang="zh-CN" altLang="en-US" dirty="0">
              <a:latin typeface="+mj-ea"/>
              <a:ea typeface="+mj-ea"/>
            </a:endParaRPr>
          </a:p>
        </p:txBody>
      </p:sp>
      <p:sp>
        <p:nvSpPr>
          <p:cNvPr id="8" name="矩形 7">
            <a:extLst>
              <a:ext uri="{FF2B5EF4-FFF2-40B4-BE49-F238E27FC236}">
                <a16:creationId xmlns:a16="http://schemas.microsoft.com/office/drawing/2014/main" id="{1D72E550-5265-204F-9412-ECA35D16C5C0}"/>
              </a:ext>
            </a:extLst>
          </p:cNvPr>
          <p:cNvSpPr/>
          <p:nvPr/>
        </p:nvSpPr>
        <p:spPr>
          <a:xfrm>
            <a:off x="7804475" y="5545578"/>
            <a:ext cx="2172390" cy="369332"/>
          </a:xfrm>
          <a:prstGeom prst="rect">
            <a:avLst/>
          </a:prstGeom>
        </p:spPr>
        <p:txBody>
          <a:bodyPr wrap="none">
            <a:spAutoFit/>
          </a:bodyPr>
          <a:lstStyle/>
          <a:p>
            <a:r>
              <a:rPr lang="zh-CN" altLang="en-US" dirty="0">
                <a:latin typeface="+mj-ea"/>
                <a:ea typeface="+mj-ea"/>
              </a:rPr>
              <a:t>分布式内存 </a:t>
            </a:r>
            <a:r>
              <a:rPr lang="en-US" altLang="zh-CN" dirty="0">
                <a:latin typeface="+mj-ea"/>
                <a:ea typeface="+mj-ea"/>
              </a:rPr>
              <a:t>MIMD </a:t>
            </a:r>
            <a:endParaRPr lang="zh-CN" altLang="en-US" dirty="0">
              <a:latin typeface="+mj-ea"/>
              <a:ea typeface="+mj-ea"/>
            </a:endParaRPr>
          </a:p>
        </p:txBody>
      </p:sp>
    </p:spTree>
    <p:extLst>
      <p:ext uri="{BB962C8B-B14F-4D97-AF65-F5344CB8AC3E}">
        <p14:creationId xmlns:p14="http://schemas.microsoft.com/office/powerpoint/2010/main" val="35984905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16217</TotalTime>
  <Words>843</Words>
  <Application>Microsoft Macintosh PowerPoint</Application>
  <PresentationFormat>自定义</PresentationFormat>
  <Paragraphs>87</Paragraphs>
  <Slides>17</Slides>
  <Notes>2</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17</vt:i4>
      </vt:variant>
    </vt:vector>
  </HeadingPairs>
  <TitlesOfParts>
    <vt:vector size="36"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Wingdings</vt:lpstr>
      <vt:lpstr>Title1</vt:lpstr>
      <vt:lpstr>Title2</vt:lpstr>
      <vt:lpstr>content01</vt:lpstr>
      <vt:lpstr>Content02</vt:lpstr>
      <vt:lpstr>code01</vt:lpstr>
      <vt:lpstr>Thankyou</vt:lpstr>
      <vt:lpstr>计算图 与控制流</vt:lpstr>
      <vt:lpstr>PowerPoint 演示文稿</vt:lpstr>
      <vt:lpstr>从串行计算到并行计算</vt:lpstr>
      <vt:lpstr>并行处理硬件架构（I）</vt:lpstr>
      <vt:lpstr>串行计算：串行处理硬件架构 SISD 系统</vt:lpstr>
      <vt:lpstr>并行计算处理硬件架构（II）：SIMD 系统</vt:lpstr>
      <vt:lpstr>并行计算处理硬件架构（I）：MISD 系统</vt:lpstr>
      <vt:lpstr>并行计算处理硬件架构（III）： MIMD 系统</vt:lpstr>
      <vt:lpstr>并行计算处理硬件架构（III）： MIMD 系统</vt:lpstr>
      <vt:lpstr>深度学习迎来大模型（Foundation Models）</vt:lpstr>
      <vt:lpstr>并行计算处理硬件架构（IIII）： SIMT 系统</vt:lpstr>
      <vt:lpstr>PowerPoint 演示文稿</vt:lpstr>
      <vt:lpstr>加速比</vt:lpstr>
      <vt:lpstr>并行计算与分布式计算区别</vt:lpstr>
      <vt:lpstr>Summary</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1833</cp:revision>
  <dcterms:created xsi:type="dcterms:W3CDTF">2015-01-14T10:38:57Z</dcterms:created>
  <dcterms:modified xsi:type="dcterms:W3CDTF">2022-10-15T08:28:03Z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